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60" r:id="rId3"/>
    <p:sldId id="259" r:id="rId4"/>
    <p:sldId id="265" r:id="rId5"/>
    <p:sldId id="262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81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87C36-E2D7-4000-984D-B99046709E9E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DD18D-0B17-4A1A-BF47-C110184E20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168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Актуальность. С 1 января 2023 года в Российской Федерации расширена программа неонатального скрининга с 5 заболеваний и до 36. Это помогает на самой ранней стадии выявлять тяжелейшие патологии дополнительно у нескольких тысяч новорожденных. Лабораторная диагностика таких редких, орфанных заболеваний в рамках неонатального скрининга (НС) и расширенного неонатального скрининга (РНС) проводится с помощью автоматического лабораторного оборудования. Автоматизация аналитических процессов может оказаться напрасной, если все этапы не работают слаженно, а любая ошибка в каком-либо звене приведет в целом к диагностической ошибке, поэтому актуальным остается вопрос </a:t>
            </a:r>
            <a:r>
              <a:rPr lang="ru-RU" dirty="0" err="1" smtClean="0"/>
              <a:t>преаналитического</a:t>
            </a:r>
            <a:r>
              <a:rPr lang="ru-RU" dirty="0" smtClean="0"/>
              <a:t> этапа подготовки новорожденного к взятию крови, сроки взятия крови, качество взятия крови, транспортировка и доставка.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DD18D-0B17-4A1A-BF47-C110184E20B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933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Цель. Анализ дефектов тест- бланков для проведения НС и РНС.</a:t>
            </a:r>
          </a:p>
          <a:p>
            <a:r>
              <a:rPr lang="ru-RU" dirty="0" smtClean="0"/>
              <a:t>Материалы и методы. Проведен статистический анализ 59866 тест-бланков от 59613 новорожденных.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DD18D-0B17-4A1A-BF47-C110184E20B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435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Взаимодействие между медицинскими организациями, участвующими в проведении НС и РНС, организуется в Государственной информационной системе «Республиканская медицинская информационно-аналитическая система» Республики Башкортостан (ГИС РМИАС РБ) и Вертикально-интегрированной медицинской информационной системе «Акушерство и гинекология» и «Неонатология» (ВИМИС «</a:t>
            </a:r>
            <a:r>
              <a:rPr lang="ru-RU" dirty="0" err="1" smtClean="0"/>
              <a:t>АКиНЕО</a:t>
            </a:r>
            <a:r>
              <a:rPr lang="ru-RU" dirty="0" smtClean="0"/>
              <a:t>»).</a:t>
            </a:r>
          </a:p>
          <a:p>
            <a:r>
              <a:rPr lang="ru-RU" dirty="0" smtClean="0"/>
              <a:t>	Перед началом программы РНС в Республике Башкортостан был разработан приказ Министерства Здравоохранения Республики Башкортостан №2200-А от 27.декабря 2022 года «О массовом обследовании новорожденных детей на врожденные и (или) наследственные заболевания (неонатальный скрининг и расширенный неонатальный скрининг) в Республике Башкортостан в 2023 год», написана региональная программа, была проведена работа по обучению медицинских специалистов, которые в последующем были задействованы в проведении расширенного неонатального скрининга, проводились онлайн школы, мастер классы по взятию крови у новорожденного,  рассылались методические руководства по правилам забора материала и оформлению документации в ВИМИС «</a:t>
            </a:r>
            <a:r>
              <a:rPr lang="ru-RU" dirty="0" err="1" smtClean="0"/>
              <a:t>АКиНЕО</a:t>
            </a:r>
            <a:r>
              <a:rPr lang="ru-RU" dirty="0" smtClean="0"/>
              <a:t>», проведены мероприятия для обеспечения информационного взаимодействия между медицинскими организациями (МО РБ), участвующими в проведении НС и РНС.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DD18D-0B17-4A1A-BF47-C110184E20B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755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Процедура любого лабораторного анализа состоит из </a:t>
            </a:r>
            <a:r>
              <a:rPr lang="ru-RU" dirty="0" err="1" smtClean="0"/>
              <a:t>преаналитического</a:t>
            </a:r>
            <a:r>
              <a:rPr lang="ru-RU" dirty="0" smtClean="0"/>
              <a:t>, аналитического и </a:t>
            </a:r>
            <a:r>
              <a:rPr lang="ru-RU" dirty="0" err="1" smtClean="0"/>
              <a:t>постаналитического</a:t>
            </a:r>
            <a:r>
              <a:rPr lang="ru-RU" dirty="0" smtClean="0"/>
              <a:t> этапов. И если, при проведении НС и РНС аналитический и </a:t>
            </a:r>
            <a:r>
              <a:rPr lang="ru-RU" dirty="0" err="1" smtClean="0"/>
              <a:t>постаналитический</a:t>
            </a:r>
            <a:r>
              <a:rPr lang="ru-RU" dirty="0" smtClean="0"/>
              <a:t> этапы автоматизированы и стандартизированы, то значительная часть </a:t>
            </a:r>
            <a:r>
              <a:rPr lang="ru-RU" dirty="0" err="1" smtClean="0"/>
              <a:t>преаналитического</a:t>
            </a:r>
            <a:r>
              <a:rPr lang="ru-RU" dirty="0" smtClean="0"/>
              <a:t> этапа осуществляется за пределами лабораторной службы ГБУЗ РМГЦ в ручном режиме.</a:t>
            </a:r>
          </a:p>
          <a:p>
            <a:r>
              <a:rPr lang="ru-RU" dirty="0" smtClean="0"/>
              <a:t>С целью объективизации оценки дефектов тест-бланков с сухими пятнами крови (СПК) в Государственном бюджетном учреждении здравоохранения Республиканском медико-генетическом центре (ГБУЗ РМГЦ) организована работа в два этапа:</a:t>
            </a:r>
          </a:p>
          <a:p>
            <a:r>
              <a:rPr lang="ru-RU" dirty="0" smtClean="0"/>
              <a:t>1.	Визуальная оценка тест-бланка с сухим пятном крови новорожденного на этапе регистрации.</a:t>
            </a:r>
          </a:p>
          <a:p>
            <a:r>
              <a:rPr lang="ru-RU" dirty="0" smtClean="0"/>
              <a:t>2.	Автоматизированная оценка с применением устройства для выбивания образцов крови «</a:t>
            </a:r>
            <a:r>
              <a:rPr lang="ru-RU" dirty="0" err="1" smtClean="0"/>
              <a:t>Panthera-Puncher</a:t>
            </a:r>
            <a:r>
              <a:rPr lang="ru-RU" dirty="0" smtClean="0"/>
              <a:t> 9».</a:t>
            </a:r>
          </a:p>
          <a:p>
            <a:r>
              <a:rPr lang="ru-RU" dirty="0" smtClean="0"/>
              <a:t>На рисунке представлен алгоритм взаимодействия МО РБ с ГБУЗ РМГЦ при приеме тест-бланков СПК для лабораторной диагностики на врожденные и наследственные заболевания в рамках НС и РНС.</a:t>
            </a:r>
          </a:p>
          <a:p>
            <a:r>
              <a:rPr lang="ru-RU" dirty="0" smtClean="0"/>
              <a:t>По итогам 6 месяцев проведения РНС был сделан срез и проанализировано количество и структура дефектов. В таблице 1 представлен анализ доставленных проб с количеством дефектов направления. </a:t>
            </a:r>
          </a:p>
          <a:p>
            <a:r>
              <a:rPr lang="ru-RU" dirty="0" smtClean="0"/>
              <a:t>	С сотрудниками, участвующими в заборе материала было проведено повторное обучение в формате лекции, круглых столов и мастер-классов. Издано информационно-методическое письмо «Методика забора образцов сухого пятна крови при проведении массового обследования новорожденных детей на наследственные и/или врожденные заболевания». Информационно-методическое письмо передано во все медицинские организации, задействованные в проведении НС и РНС.</a:t>
            </a:r>
          </a:p>
          <a:p>
            <a:r>
              <a:rPr lang="ru-RU" dirty="0" smtClean="0"/>
              <a:t>	После проведения обучения, дефектов направления материала статистически достоверно (p≤0.05) стало значительно меньше (с 14,6% в январе 2023 г. до 1,7% в октябре 2024 года).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DD18D-0B17-4A1A-BF47-C110184E20B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60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таблице</a:t>
            </a:r>
            <a:r>
              <a:rPr lang="ru-RU" baseline="0" dirty="0" smtClean="0"/>
              <a:t> </a:t>
            </a:r>
            <a:r>
              <a:rPr lang="ru-RU" dirty="0" smtClean="0"/>
              <a:t>представлен анализ структуры дефектов направлений проб. Дефекты направлений разделены на две большие группы:</a:t>
            </a:r>
          </a:p>
          <a:p>
            <a:r>
              <a:rPr lang="ru-RU" dirty="0" smtClean="0"/>
              <a:t>1.	Нарушения при оформлении направления в ВИМИС «</a:t>
            </a:r>
            <a:r>
              <a:rPr lang="ru-RU" dirty="0" err="1" smtClean="0"/>
              <a:t>АКиНЕО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2.	Нарушения при заборе крови и доставке тест-бланков в ГБУЗ РМГЦ.</a:t>
            </a:r>
          </a:p>
          <a:p>
            <a:r>
              <a:rPr lang="ru-RU" dirty="0" smtClean="0"/>
              <a:t>В первой группе имеется 6 подгрупп, во второй группе 11 подгрупп. Из таблицы видно, что наибольшее количество дефектов в январе 2023 года было в 1 группе по разделу «Один номер МСР и/или номер направления ВИМИС «</a:t>
            </a:r>
            <a:r>
              <a:rPr lang="ru-RU" dirty="0" err="1" smtClean="0"/>
              <a:t>АКиНЕО</a:t>
            </a:r>
            <a:r>
              <a:rPr lang="ru-RU" dirty="0" smtClean="0"/>
              <a:t>» у двух обследованных детей» - 38, в декабре 2023 года в подгруппе «Нет направления из ВИМИС «</a:t>
            </a:r>
            <a:r>
              <a:rPr lang="ru-RU" dirty="0" err="1" smtClean="0"/>
              <a:t>АКиНЕО</a:t>
            </a:r>
            <a:r>
              <a:rPr lang="ru-RU" dirty="0" smtClean="0"/>
              <a:t>» - 12. К сентябрю 2024 года дефекты в подгруппах снизились до количества 5-7.</a:t>
            </a:r>
          </a:p>
          <a:p>
            <a:r>
              <a:rPr lang="ru-RU" dirty="0" smtClean="0"/>
              <a:t>Во 2 группе в январе 2024 года наибольшее количество дефектов зарегистрировано в подгруппе «Неправильное оформление тест-бланка (указана не вся или недостоверная информация о пациенте)» - 61, в декабре 2023 года в подгруппе «Нарушение сроков доставки тест-бланка в ГБУЗ РМГЦ (в течение 24 часов после взятия) – 8. К сентябрю 2024 года дефекты в подгруппах снизились до 2-8.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DD18D-0B17-4A1A-BF47-C110184E20B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898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rmgcnlr\Desktop\20211111_08445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6" t="18625" r="5587" b="30900"/>
          <a:stretch/>
        </p:blipFill>
        <p:spPr bwMode="auto">
          <a:xfrm>
            <a:off x="1646280" y="203866"/>
            <a:ext cx="5688632" cy="348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829" y="3861048"/>
            <a:ext cx="9140051" cy="1045356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НЕКОТОРЫЕ ДЕФЕКТЫ ПРЕАНАЛИТИЧЕСКОГО ЭТАПА ПРИ ПРОВЕДЕНИИ НЕОНАТАЛЬНОГО И РАСШИРЕННОГО НЕОНАТАЛЬНОГО СКРИНИНГОВ В РЕСПУБЛИКЕ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БАШКОРТОСТАН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788024" y="5059606"/>
            <a:ext cx="4168552" cy="1320244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Панова М.В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Билалов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Ф.С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Машков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О.И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Тимофеева Е.А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Сарбаева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Л.Ю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Государственное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бюджетное учреждение здравоохранение Республиканский медико-генетический центр, г. Уфа</a:t>
            </a:r>
          </a:p>
          <a:p>
            <a:endParaRPr lang="ru-RU" dirty="0"/>
          </a:p>
        </p:txBody>
      </p:sp>
      <p:pic>
        <p:nvPicPr>
          <p:cNvPr id="1028" name="Picture 4" descr="https://pic.rutubelist.ru/user/c2/13/c213b5dcb448c23a0f2b54f2771842e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995"/>
            <a:ext cx="1403648" cy="144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godesign.ru/image/logo/medgen-center_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9" t="18641" r="21125" b="17298"/>
          <a:stretch/>
        </p:blipFill>
        <p:spPr bwMode="auto">
          <a:xfrm>
            <a:off x="7380312" y="197706"/>
            <a:ext cx="1690610" cy="128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2287" y="6394395"/>
            <a:ext cx="889141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Финансирование. Исследование не имело спонсорской </a:t>
            </a:r>
            <a:r>
              <a:rPr lang="ru-RU" sz="105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поддержки. Конфликт </a:t>
            </a:r>
            <a:r>
              <a:rPr lang="ru-RU" sz="105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интересов. Авторы заявляют об отсутствии конфликта интересов.</a:t>
            </a:r>
          </a:p>
        </p:txBody>
      </p:sp>
    </p:spTree>
    <p:extLst>
      <p:ext uri="{BB962C8B-B14F-4D97-AF65-F5344CB8AC3E}">
        <p14:creationId xmlns:p14="http://schemas.microsoft.com/office/powerpoint/2010/main" val="3461179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479F6C-C17B-4599-9750-30E0DB6628B3}"/>
              </a:ext>
            </a:extLst>
          </p:cNvPr>
          <p:cNvSpPr txBox="1"/>
          <p:nvPr/>
        </p:nvSpPr>
        <p:spPr>
          <a:xfrm>
            <a:off x="377890" y="941221"/>
            <a:ext cx="8683956" cy="37702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lvl="0" algn="ctr"/>
            <a:r>
              <a:rPr lang="ru-RU" sz="2000" b="1" i="1" spc="-4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ОРГАНИЗАЦИЯ РНС В РЕСПУБЛИКЕ БАШКОРТОСТАН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Arial Black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998CE6E9-0746-47C6-9CD0-71AFFA4116D2}"/>
              </a:ext>
            </a:extLst>
          </p:cNvPr>
          <p:cNvSpPr/>
          <p:nvPr/>
        </p:nvSpPr>
        <p:spPr>
          <a:xfrm>
            <a:off x="248225" y="4965171"/>
            <a:ext cx="4158462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pc="-26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Распоряжение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pc="-26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Правительства РФ от 01.10.2021 года № 2765-р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pc="-26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изменениями от 24.12.2021 года)</a:t>
            </a:r>
          </a:p>
        </p:txBody>
      </p:sp>
      <p:sp>
        <p:nvSpPr>
          <p:cNvPr id="19" name="Скругленный прямоугольник 10">
            <a:extLst>
              <a:ext uri="{FF2B5EF4-FFF2-40B4-BE49-F238E27FC236}">
                <a16:creationId xmlns:a16="http://schemas.microsoft.com/office/drawing/2014/main" xmlns="" id="{4D09F8FB-234B-4E1E-A169-9AEA947EA838}"/>
              </a:ext>
            </a:extLst>
          </p:cNvPr>
          <p:cNvSpPr/>
          <p:nvPr/>
        </p:nvSpPr>
        <p:spPr>
          <a:xfrm>
            <a:off x="423786" y="2798435"/>
            <a:ext cx="3761909" cy="848621"/>
          </a:xfrm>
          <a:prstGeom prst="roundRect">
            <a:avLst/>
          </a:prstGeom>
          <a:solidFill>
            <a:srgbClr val="4BACC6">
              <a:lumMod val="50000"/>
            </a:srgbClr>
          </a:solidFill>
          <a:ln w="25400" cap="flat" cmpd="sng" algn="ctr">
            <a:solidFill>
              <a:srgbClr val="4BACC6">
                <a:lumMod val="50000"/>
              </a:srgbClr>
            </a:solidFill>
            <a:prstDash val="solid"/>
          </a:ln>
          <a:effectLst/>
        </p:spPr>
        <p:txBody>
          <a:bodyPr lIns="68580" tIns="34290" rIns="68580" bIns="34290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kern="0" spc="4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ФЗ РФ от 5 декабря 2022 года № 466-ФЗ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kern="0" spc="4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федеральном бюджете на 2023 год и на плановый период 2024 и 2025 годов»</a:t>
            </a:r>
            <a:endParaRPr lang="ru-RU" sz="900" b="1" kern="0" spc="-4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2D5C9767-735B-4B70-B0D7-95DA4526135B}"/>
              </a:ext>
            </a:extLst>
          </p:cNvPr>
          <p:cNvSpPr/>
          <p:nvPr/>
        </p:nvSpPr>
        <p:spPr>
          <a:xfrm>
            <a:off x="248225" y="5911691"/>
            <a:ext cx="4158462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pc="4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МЗ РФ от 21 апреля 2022 года №274н «Обеспечение расширенного неонатального скрининга» </a:t>
            </a:r>
          </a:p>
        </p:txBody>
      </p:sp>
      <p:sp>
        <p:nvSpPr>
          <p:cNvPr id="21" name="Скругленный прямоугольник 3">
            <a:extLst>
              <a:ext uri="{FF2B5EF4-FFF2-40B4-BE49-F238E27FC236}">
                <a16:creationId xmlns:a16="http://schemas.microsoft.com/office/drawing/2014/main" xmlns="" id="{C89E4A20-0F14-4D1D-9E6C-F22DA017D279}"/>
              </a:ext>
            </a:extLst>
          </p:cNvPr>
          <p:cNvSpPr/>
          <p:nvPr/>
        </p:nvSpPr>
        <p:spPr>
          <a:xfrm>
            <a:off x="423785" y="3744519"/>
            <a:ext cx="3778078" cy="1042192"/>
          </a:xfrm>
          <a:prstGeom prst="roundRect">
            <a:avLst/>
          </a:prstGeom>
          <a:solidFill>
            <a:srgbClr val="4BACC6">
              <a:lumMod val="50000"/>
            </a:srgbClr>
          </a:solidFill>
          <a:ln w="25400" cap="flat" cmpd="sng" algn="ctr">
            <a:solidFill>
              <a:srgbClr val="4BACC6">
                <a:lumMod val="50000"/>
              </a:srgbClr>
            </a:solidFill>
            <a:prstDash val="solid"/>
          </a:ln>
          <a:effectLst/>
        </p:spPr>
        <p:txBody>
          <a:bodyPr lIns="68580" tIns="34290" rIns="68580" bIns="34290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kern="0" spc="-4" dirty="0">
                <a:solidFill>
                  <a:prstClr val="white"/>
                </a:solidFill>
                <a:latin typeface="Arial"/>
                <a:cs typeface="Arial"/>
              </a:rPr>
              <a:t>Постановление Правительства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kern="0" spc="-4" dirty="0">
                <a:solidFill>
                  <a:prstClr val="white"/>
                </a:solidFill>
                <a:latin typeface="Arial"/>
                <a:cs typeface="Arial"/>
              </a:rPr>
              <a:t>РФ от 29 ноября 2022 года № 2161 «О внесении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kern="0" spc="-4" dirty="0">
                <a:solidFill>
                  <a:prstClr val="white"/>
                </a:solidFill>
                <a:latin typeface="Arial"/>
                <a:cs typeface="Arial"/>
              </a:rPr>
              <a:t>изменений в государственную программу Российской Федерации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kern="0" spc="-4" dirty="0">
                <a:solidFill>
                  <a:prstClr val="white"/>
                </a:solidFill>
                <a:latin typeface="Arial"/>
                <a:cs typeface="Arial"/>
              </a:rPr>
              <a:t>«Развитие здравоохранения»</a:t>
            </a:r>
            <a:endParaRPr lang="ru-RU" sz="9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8A50BD4A-3EF2-4FBD-BCEC-07D1FBCFD677}"/>
              </a:ext>
            </a:extLst>
          </p:cNvPr>
          <p:cNvSpPr/>
          <p:nvPr/>
        </p:nvSpPr>
        <p:spPr>
          <a:xfrm>
            <a:off x="16075" y="1888503"/>
            <a:ext cx="4572000" cy="6232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pc="-4" dirty="0">
                <a:solidFill>
                  <a:srgbClr val="F79646">
                    <a:lumMod val="50000"/>
                  </a:srgbClr>
                </a:solidFill>
                <a:latin typeface="Arial"/>
                <a:cs typeface="Arial"/>
              </a:rPr>
              <a:t>«Единый план по достижению национальных целей развития РФ на период до 2024 года и на плановый период до 2030 года»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8134CE52-F2DA-44A8-B3B7-F912ED3A3D49}"/>
              </a:ext>
            </a:extLst>
          </p:cNvPr>
          <p:cNvSpPr/>
          <p:nvPr/>
        </p:nvSpPr>
        <p:spPr>
          <a:xfrm>
            <a:off x="4742246" y="1684243"/>
            <a:ext cx="4043412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4BACC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неонатальный и расширенный неонатальный скрининг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DB7D7372-CE2B-4843-8AEA-8384A9F2FDC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9372" y="3714735"/>
            <a:ext cx="1672593" cy="3048181"/>
          </a:xfrm>
          <a:prstGeom prst="rect">
            <a:avLst/>
          </a:prstGeom>
          <a:ln>
            <a:solidFill>
              <a:sysClr val="window" lastClr="FFFFFF"/>
            </a:solidFill>
          </a:ln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A3AF9C5A-9FB0-4EAB-A4A1-B9DEEE6C9AC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59419" y="3701579"/>
            <a:ext cx="2453495" cy="3048181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4C9067ED-69D8-4DB8-9D07-4D27E3259D08}"/>
              </a:ext>
            </a:extLst>
          </p:cNvPr>
          <p:cNvSpPr/>
          <p:nvPr/>
        </p:nvSpPr>
        <p:spPr>
          <a:xfrm>
            <a:off x="4657082" y="3080461"/>
            <a:ext cx="1917171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4BACC6">
                    <a:lumMod val="50000"/>
                  </a:srgbClr>
                </a:solidFill>
                <a:latin typeface="Verdana" pitchFamily="34" charset="0"/>
                <a:cs typeface="Arial" charset="0"/>
              </a:rPr>
              <a:t>(5 нозологий):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CF46E501-6902-4867-AE0B-EC03E17D32AA}"/>
              </a:ext>
            </a:extLst>
          </p:cNvPr>
          <p:cNvSpPr/>
          <p:nvPr/>
        </p:nvSpPr>
        <p:spPr>
          <a:xfrm>
            <a:off x="6864775" y="3080461"/>
            <a:ext cx="205248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4BACC6">
                    <a:lumMod val="50000"/>
                  </a:srgbClr>
                </a:solidFill>
                <a:latin typeface="Verdana" pitchFamily="34" charset="0"/>
                <a:cs typeface="Arial" charset="0"/>
              </a:rPr>
              <a:t>(31 нозология):</a:t>
            </a:r>
          </a:p>
        </p:txBody>
      </p:sp>
      <p:sp>
        <p:nvSpPr>
          <p:cNvPr id="28" name="Стрелка вниз 17">
            <a:extLst>
              <a:ext uri="{FF2B5EF4-FFF2-40B4-BE49-F238E27FC236}">
                <a16:creationId xmlns:a16="http://schemas.microsoft.com/office/drawing/2014/main" xmlns="" id="{4F0149EE-A235-40C3-8F39-D07CD0B532A4}"/>
              </a:ext>
            </a:extLst>
          </p:cNvPr>
          <p:cNvSpPr/>
          <p:nvPr/>
        </p:nvSpPr>
        <p:spPr>
          <a:xfrm>
            <a:off x="5329274" y="2568505"/>
            <a:ext cx="432048" cy="516367"/>
          </a:xfrm>
          <a:prstGeom prst="downArrow">
            <a:avLst/>
          </a:prstGeom>
          <a:solidFill>
            <a:srgbClr val="4BACC6">
              <a:lumMod val="50000"/>
            </a:srgbClr>
          </a:solidFill>
          <a:ln w="25400" cap="flat" cmpd="sng" algn="ctr">
            <a:solidFill>
              <a:srgbClr val="4BACC6">
                <a:lumMod val="50000"/>
              </a:srgbClr>
            </a:solidFill>
            <a:prstDash val="solid"/>
          </a:ln>
          <a:effectLst/>
        </p:spPr>
        <p:txBody>
          <a:bodyPr lIns="68580" tIns="34290" rIns="68580" bIns="34290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ln>
                <a:solidFill>
                  <a:srgbClr val="EEECE1"/>
                </a:solidFill>
              </a:ln>
              <a:noFill/>
              <a:latin typeface="Calibri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9D3A316F-C015-44C7-82C7-84A3B2DB322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9882" y="2524091"/>
            <a:ext cx="484674" cy="548688"/>
          </a:xfrm>
          <a:prstGeom prst="rect">
            <a:avLst/>
          </a:prstGeom>
        </p:spPr>
      </p:pic>
      <p:pic>
        <p:nvPicPr>
          <p:cNvPr id="15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48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51251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Цель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. 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Анализ дефектов тест- бланков для проведения НС и РНС.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3508" y="6093296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Материалы и методы.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Проведен статистический анализ 59866 тест-бланков от 59613 новорожденных.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12270"/>
            <a:ext cx="2252465" cy="1617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9ED7C64-7DDC-4951-BFB5-F935F4279F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549318"/>
            <a:ext cx="5124372" cy="2543483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792" y="1090929"/>
            <a:ext cx="5517759" cy="2442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413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677272"/>
            <a:ext cx="8229600" cy="113610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Взаимодействие между медицинскими организациями, участвующими в проведении НС и РНС, организуется в Государственной информационной системе «Республиканская медицинская информационно-аналитическая система» Республики Башкортостан (ГИС РМИАС РБ) и Вертикально-интегрированной медицинской информационной системе «Акушерство и гинекология» и «Неонатология» (ВИМИС «</a:t>
            </a:r>
            <a:r>
              <a:rPr lang="ru-RU" sz="1400" b="1" i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АКиНЕО</a:t>
            </a: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19" y="492302"/>
            <a:ext cx="8597183" cy="515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89" y="0"/>
            <a:ext cx="9144000" cy="49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347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886700" cy="400418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Анализ дефектов направления доставленных проб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40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964368"/>
              </p:ext>
            </p:extLst>
          </p:nvPr>
        </p:nvGraphicFramePr>
        <p:xfrm>
          <a:off x="457201" y="836712"/>
          <a:ext cx="8229598" cy="2036826"/>
        </p:xfrm>
        <a:graphic>
          <a:graphicData uri="http://schemas.openxmlformats.org/drawingml/2006/table">
            <a:tbl>
              <a:tblPr firstRow="1" firstCol="1" bandRow="1"/>
              <a:tblGrid>
                <a:gridCol w="962819"/>
                <a:gridCol w="346726"/>
                <a:gridCol w="346726"/>
                <a:gridCol w="346726"/>
                <a:gridCol w="346726"/>
                <a:gridCol w="346726"/>
                <a:gridCol w="346726"/>
                <a:gridCol w="346170"/>
                <a:gridCol w="345613"/>
                <a:gridCol w="345613"/>
                <a:gridCol w="345613"/>
                <a:gridCol w="345613"/>
                <a:gridCol w="345613"/>
                <a:gridCol w="345613"/>
                <a:gridCol w="345613"/>
                <a:gridCol w="345613"/>
                <a:gridCol w="345613"/>
                <a:gridCol w="345613"/>
                <a:gridCol w="345613"/>
                <a:gridCol w="346170"/>
                <a:gridCol w="346170"/>
                <a:gridCol w="346170"/>
              </a:tblGrid>
              <a:tr h="16028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cs typeface="Times New Roman"/>
                        </a:rPr>
                        <a:t>Показатель</a:t>
                      </a:r>
                      <a:endParaRPr lang="ru-RU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cs typeface="Times New Roman"/>
                        </a:rPr>
                        <a:t>Отчетный год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43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8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cs typeface="Times New Roman"/>
                        </a:rPr>
                        <a:t>Количество рожденных детей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2977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2913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2763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2819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2828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2958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3337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3171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2914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2796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2711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2883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2849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2721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2498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2860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2683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3036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2642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2478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2776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5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cs typeface="Times New Roman"/>
                        </a:rPr>
                        <a:t>Доставлено проб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2871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2892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2754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2802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2823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2956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3331</a:t>
                      </a:r>
                      <a:endParaRPr lang="ru-RU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3691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2902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2790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2701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2880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2840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2715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2491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2852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2676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3030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2638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2462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2769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5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cs typeface="Times New Roman"/>
                        </a:rPr>
                        <a:t>Дефекты направления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421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402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398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381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361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354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121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153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168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5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дефектов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14,6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13,9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14,5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13,6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12,8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11,9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2,9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4,3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5,6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6,7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2,1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2,4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2,6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2,4</a:t>
                      </a:r>
                      <a:endParaRPr lang="ru-RU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3895725" cy="338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57311"/>
            <a:ext cx="3905052" cy="2356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15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207" y="401637"/>
            <a:ext cx="8229600" cy="418058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Структура дефектов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3391642"/>
              </p:ext>
            </p:extLst>
          </p:nvPr>
        </p:nvGraphicFramePr>
        <p:xfrm>
          <a:off x="539552" y="908720"/>
          <a:ext cx="8281913" cy="5368204"/>
        </p:xfrm>
        <a:graphic>
          <a:graphicData uri="http://schemas.openxmlformats.org/drawingml/2006/table">
            <a:tbl>
              <a:tblPr firstRow="1" firstCol="1" bandRow="1"/>
              <a:tblGrid>
                <a:gridCol w="3673401"/>
                <a:gridCol w="216024"/>
                <a:gridCol w="216024"/>
                <a:gridCol w="216024"/>
                <a:gridCol w="216024"/>
                <a:gridCol w="216024"/>
                <a:gridCol w="216024"/>
                <a:gridCol w="216024"/>
                <a:gridCol w="216024"/>
                <a:gridCol w="216024"/>
                <a:gridCol w="216024"/>
                <a:gridCol w="288032"/>
                <a:gridCol w="216024"/>
                <a:gridCol w="216024"/>
                <a:gridCol w="216024"/>
                <a:gridCol w="216024"/>
                <a:gridCol w="216024"/>
                <a:gridCol w="216024"/>
                <a:gridCol w="216024"/>
                <a:gridCol w="216024"/>
                <a:gridCol w="216024"/>
                <a:gridCol w="216024"/>
              </a:tblGrid>
              <a:tr h="8229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Тип нарушения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Отчетный год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2023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2024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02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03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04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05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06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07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09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02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03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04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09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8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Нарушения при оформлении направления в ВИМИС «</a:t>
                      </a:r>
                      <a:r>
                        <a:rPr lang="ru-RU" sz="11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АКиНЕО</a:t>
                      </a: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»: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</a:t>
                      </a:r>
                      <a:endParaRPr lang="ru-RU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</a:t>
                      </a:r>
                      <a:endParaRPr lang="ru-RU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190</a:t>
                      </a:r>
                      <a:endParaRPr lang="ru-RU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180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169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167</a:t>
                      </a:r>
                      <a:endParaRPr lang="ru-RU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 направления из ВИМИС «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АКиНЕО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8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 данных о новорождённом в ВИМИС «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АКиНЕО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 данных матери в ВИМИС «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АКиНЕО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8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ВИМИС «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АКиНЕО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 нет даты и времени взятия крови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 соответствия между тест-бланком и направлением из ВИМИС «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АКиНЕО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Один номер МСР и/или номер направления ВИМИС «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АКиНЕО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 обследованных детей 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Нарушения при заборе и доставке тест-бланков: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73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85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Отсутствует тест-бланк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Нарушения сроков взятия крови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Неправильное взятие крови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8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Недостаточная или избыточная пропитка бланка кровью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Образец плохо просушен после взятия крови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Взятие крови на грязный тест-бланк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Неправильное количество СПК (отсутствует 3 СПК)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7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Повторное взятие крови у ребёнка, которому уже проведён РНС (без направления на подтверждающую диагностику)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Тест-бланк неустановленного образца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Неправильное оформление тест-бланка (указана не вся или недостоверная информация о пациенте)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Нарушение сроков доставки тест-бланка в ГБУЗ РМГЦ (в течение 24 часов после взятия)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34" marR="2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3" y="0"/>
            <a:ext cx="914400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1949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1239</Words>
  <Application>Microsoft Office PowerPoint</Application>
  <PresentationFormat>Экран (4:3)</PresentationFormat>
  <Paragraphs>602</Paragraphs>
  <Slides>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НЕКОТОРЫЕ ДЕФЕКТЫ ПРЕАНАЛИТИЧЕСКОГО ЭТАПА ПРИ ПРОВЕДЕНИИ НЕОНАТАЛЬНОГО И РАСШИРЕННОГО НЕОНАТАЛЬНОГО СКРИНИНГОВ В РЕСПУБЛИКЕ БАШКОРТОСТАН</vt:lpstr>
      <vt:lpstr>Презентация PowerPoint</vt:lpstr>
      <vt:lpstr>Презентация PowerPoint</vt:lpstr>
      <vt:lpstr>Презентация PowerPoint</vt:lpstr>
      <vt:lpstr>Анализ дефектов направления доставленных проб</vt:lpstr>
      <vt:lpstr>Структура дефектов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НЕКОТОРЫЕ ДЕФЕКТЫ ПРЕАНАЛИТИЧЕСКОГО ЭТАПА ПРИ ПРОВЕДЕНИИ НЕОНАТАЛЬНОГО И РАСШИРЕННОГО НЕОНАТАЛЬНОГО СКРИНИНГОВ В РЕСПУБЛИКЕ БАШКОРТОСТАН</dc:title>
  <dc:creator>Панова Мария Владимировна</dc:creator>
  <cp:lastModifiedBy>Панова Мария Владимировна</cp:lastModifiedBy>
  <cp:revision>6</cp:revision>
  <dcterms:created xsi:type="dcterms:W3CDTF">2025-04-15T05:42:21Z</dcterms:created>
  <dcterms:modified xsi:type="dcterms:W3CDTF">2025-04-15T06:55:52Z</dcterms:modified>
</cp:coreProperties>
</file>